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22"/>
  </p:notesMasterIdLst>
  <p:sldIdLst>
    <p:sldId id="256" r:id="rId4"/>
    <p:sldId id="323" r:id="rId5"/>
    <p:sldId id="361" r:id="rId6"/>
    <p:sldId id="347" r:id="rId7"/>
    <p:sldId id="362" r:id="rId8"/>
    <p:sldId id="343" r:id="rId9"/>
    <p:sldId id="344" r:id="rId10"/>
    <p:sldId id="350" r:id="rId11"/>
    <p:sldId id="351" r:id="rId12"/>
    <p:sldId id="352" r:id="rId13"/>
    <p:sldId id="363" r:id="rId14"/>
    <p:sldId id="353" r:id="rId15"/>
    <p:sldId id="354" r:id="rId16"/>
    <p:sldId id="355" r:id="rId17"/>
    <p:sldId id="356" r:id="rId18"/>
    <p:sldId id="357" r:id="rId19"/>
    <p:sldId id="358" r:id="rId20"/>
    <p:sldId id="349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40000"/>
    <a:srgbClr val="F0601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84330" autoAdjust="0"/>
  </p:normalViewPr>
  <p:slideViewPr>
    <p:cSldViewPr>
      <p:cViewPr varScale="1">
        <p:scale>
          <a:sx n="82" d="100"/>
          <a:sy n="82" d="100"/>
        </p:scale>
        <p:origin x="-102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43A95-71C3-44F7-B2C5-3134C15DFA37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DEE30-97F4-45EB-9BD1-DA90BA57C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35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DEE30-97F4-45EB-9BD1-DA90BA57CFA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7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ile-filigrane-gri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12962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PCET-qu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91250"/>
            <a:ext cx="1150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8631238" y="6553200"/>
            <a:ext cx="4778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5AAD406-8A02-445A-92A9-09C1E79C755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00725"/>
            <a:ext cx="71913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28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8631238" y="6553200"/>
            <a:ext cx="4778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E646EE8-8D16-48FC-BC63-D02C0CCC026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4975" y="44450"/>
            <a:ext cx="2108200" cy="60817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175375" cy="60817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83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435975" cy="9366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68313" y="981075"/>
            <a:ext cx="8435975" cy="5472113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282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DAD161-B6BE-4465-BFCA-8659447C1A15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095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ile-filigrane-gri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12962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PCET-qu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91250"/>
            <a:ext cx="1150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8631238" y="6553200"/>
            <a:ext cx="4778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5AAD406-8A02-445A-92A9-09C1E79C755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281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00725"/>
            <a:ext cx="71913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276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00725"/>
            <a:ext cx="71913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141788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1388" y="1196975"/>
            <a:ext cx="4141787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750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085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361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730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9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00725"/>
            <a:ext cx="71913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276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60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136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8631238" y="6553200"/>
            <a:ext cx="4778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E646EE8-8D16-48FC-BC63-D02C0CCC026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4975" y="44450"/>
            <a:ext cx="2108200" cy="60817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175375" cy="60817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837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435975" cy="9366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68313" y="981075"/>
            <a:ext cx="8435975" cy="5472113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282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DAD161-B6BE-4465-BFCA-8659447C1A15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C:\Users\fgrange\AppData\Local\Microsoft\Windows\Temporary Internet Files\Content.Outlook\BX5SPTRH\LOGOSEM_CU-H-couleurRVB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379740"/>
            <a:ext cx="1800200" cy="404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095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 userDrawn="1"/>
        </p:nvGraphicFramePr>
        <p:xfrm>
          <a:off x="7183438" y="5876925"/>
          <a:ext cx="185261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Image" r:id="rId3" imgW="3221742" imgH="627836" progId="">
                  <p:embed/>
                </p:oleObj>
              </mc:Choice>
              <mc:Fallback>
                <p:oleObj name="Image" r:id="rId3" imgW="3221742" imgH="6278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3438" y="5876925"/>
                        <a:ext cx="185261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051720" y="6481142"/>
            <a:ext cx="604867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/>
            <a:r>
              <a:rPr lang="fr-FR" dirty="0" smtClean="0">
                <a:solidFill>
                  <a:schemeClr val="bg1"/>
                </a:solidFill>
              </a:rPr>
              <a:t>Commission de travail sur le contournement Ouest de Saint-Etienne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415064" y="6480720"/>
            <a:ext cx="2133600" cy="476250"/>
          </a:xfrm>
          <a:prstGeom prst="rect">
            <a:avLst/>
          </a:prstGeom>
        </p:spPr>
        <p:txBody>
          <a:bodyPr/>
          <a:lstStyle/>
          <a:p>
            <a:pPr algn="l"/>
            <a:fld id="{11FAA4CA-FDB5-44BB-9097-DE8BE79FF144}" type="slidenum">
              <a:rPr lang="fr-FR" sz="1200" smtClean="0">
                <a:solidFill>
                  <a:schemeClr val="bg1"/>
                </a:solidFill>
              </a:rPr>
              <a:pPr algn="l"/>
              <a:t>‹N°›</a:t>
            </a:fld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8313" y="6481142"/>
            <a:ext cx="1727423" cy="476250"/>
          </a:xfrm>
          <a:prstGeom prst="rect">
            <a:avLst/>
          </a:prstGeom>
        </p:spPr>
        <p:txBody>
          <a:bodyPr/>
          <a:lstStyle/>
          <a:p>
            <a:r>
              <a:rPr lang="fr-FR" sz="1200" dirty="0" smtClean="0">
                <a:solidFill>
                  <a:schemeClr val="bg1"/>
                </a:solidFill>
              </a:rPr>
              <a:t>Octobre 2014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8011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ile-filigrane-gri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12962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PCET-quad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91250"/>
            <a:ext cx="1150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8631238" y="6553200"/>
            <a:ext cx="4778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5AAD406-8A02-445A-92A9-09C1E79C7557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00725"/>
            <a:ext cx="71913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19ECF5-3675-46E8-A901-7072FF6BE3A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90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00725"/>
            <a:ext cx="71913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56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00725"/>
            <a:ext cx="71913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141788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1388" y="1196975"/>
            <a:ext cx="4141787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01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0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00725"/>
            <a:ext cx="71913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141788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1388" y="1196975"/>
            <a:ext cx="4141787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750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57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96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91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86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39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8631238" y="6553200"/>
            <a:ext cx="4778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E646EE8-8D16-48FC-BC63-D02C0CCC0265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4975" y="44450"/>
            <a:ext cx="2108200" cy="60817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175375" cy="60817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063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435975" cy="9366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68313" y="981075"/>
            <a:ext cx="8435975" cy="5472113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9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08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36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73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9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6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1238" y="6553200"/>
            <a:ext cx="477837" cy="476250"/>
          </a:xfrm>
        </p:spPr>
        <p:txBody>
          <a:bodyPr/>
          <a:lstStyle>
            <a:lvl1pPr>
              <a:defRPr sz="1100" b="1"/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13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43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4359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021388"/>
            <a:ext cx="4778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  <p:sp>
        <p:nvSpPr>
          <p:cNvPr id="1029" name="AutoShape 11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flowChartDelay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fr-FR" altLang="fr-FR" sz="2400" smtClean="0">
              <a:solidFill>
                <a:srgbClr val="0099CC"/>
              </a:solidFill>
              <a:latin typeface="Times" pitchFamily="18" charset="0"/>
            </a:endParaRPr>
          </a:p>
        </p:txBody>
      </p:sp>
      <p:pic>
        <p:nvPicPr>
          <p:cNvPr id="1030" name="Picture 5" descr="aile-filigrane-gris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12962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5" descr="PCET-quadri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191250"/>
            <a:ext cx="1150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43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4359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021388"/>
            <a:ext cx="4778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9119ECF5-3675-46E8-A901-7072FF6BE3A7}" type="slidenum">
              <a:rPr lang="fr-FR" smtClean="0"/>
              <a:t>‹N°›</a:t>
            </a:fld>
            <a:endParaRPr lang="fr-FR"/>
          </a:p>
        </p:txBody>
      </p:sp>
      <p:sp>
        <p:nvSpPr>
          <p:cNvPr id="1029" name="AutoShape 11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flowChartDelay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fr-FR" altLang="fr-FR" sz="2400" smtClean="0">
              <a:solidFill>
                <a:srgbClr val="0099CC"/>
              </a:solidFill>
              <a:latin typeface="Times" pitchFamily="18" charset="0"/>
            </a:endParaRPr>
          </a:p>
        </p:txBody>
      </p:sp>
      <p:pic>
        <p:nvPicPr>
          <p:cNvPr id="1030" name="Picture 5" descr="aile-filigrane-gris"/>
          <p:cNvPicPr>
            <a:picLocks noChangeAspect="1" noChangeArrowheads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12962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5" descr="PCET-quadri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191250"/>
            <a:ext cx="1150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98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43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4359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021388"/>
            <a:ext cx="4778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9119ECF5-3675-46E8-A901-7072FF6BE3A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AutoShape 11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flowChartDelay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fr-FR" altLang="fr-FR" sz="2400" smtClean="0">
              <a:solidFill>
                <a:srgbClr val="0099CC"/>
              </a:solidFill>
              <a:latin typeface="Times" pitchFamily="18" charset="0"/>
            </a:endParaRPr>
          </a:p>
        </p:txBody>
      </p:sp>
      <p:pic>
        <p:nvPicPr>
          <p:cNvPr id="1030" name="Picture 5" descr="aile-filigrane-gris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12962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5" descr="PCET-quadr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191250"/>
            <a:ext cx="1150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77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6699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mailto:wilfrid.gerossier@saint-etienne-metropole.fr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romain.malot@saint-etienne-metropole.fr" TargetMode="External"/><Relationship Id="rId5" Type="http://schemas.openxmlformats.org/officeDocument/2006/relationships/hyperlink" Target="mailto:lionel.jouve@saint-etienne-metropole.fr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691730"/>
          </a:xfrm>
        </p:spPr>
        <p:txBody>
          <a:bodyPr/>
          <a:lstStyle/>
          <a:p>
            <a:r>
              <a:rPr lang="fr-FR" sz="4400" b="1" kern="1200" dirty="0" smtClean="0">
                <a:solidFill>
                  <a:srgbClr val="336600"/>
                </a:solidFill>
                <a:ea typeface="ヒラギノ角ゴ Pro W3" charset="-128"/>
              </a:rPr>
              <a:t/>
            </a:r>
            <a:br>
              <a:rPr lang="fr-FR" sz="4400" b="1" kern="1200" dirty="0" smtClean="0">
                <a:solidFill>
                  <a:srgbClr val="336600"/>
                </a:solidFill>
                <a:ea typeface="ヒラギノ角ゴ Pro W3" charset="-128"/>
              </a:rPr>
            </a:br>
            <a:r>
              <a:rPr lang="fr-FR" sz="4400" b="1" kern="1200" dirty="0" smtClean="0">
                <a:solidFill>
                  <a:srgbClr val="336600"/>
                </a:solidFill>
                <a:ea typeface="ヒラギノ角ゴ Pro W3" charset="-128"/>
              </a:rPr>
              <a:t/>
            </a:r>
            <a:br>
              <a:rPr lang="fr-FR" sz="4400" b="1" kern="1200" dirty="0" smtClean="0">
                <a:solidFill>
                  <a:srgbClr val="336600"/>
                </a:solidFill>
                <a:ea typeface="ヒラギノ角ゴ Pro W3" charset="-128"/>
              </a:rPr>
            </a:br>
            <a:r>
              <a:rPr lang="fr-FR" sz="4400" b="1" kern="1200" dirty="0" smtClean="0">
                <a:solidFill>
                  <a:srgbClr val="336600"/>
                </a:solidFill>
                <a:ea typeface="ヒラギノ角ゴ Pro W3" charset="-128"/>
              </a:rPr>
              <a:t>Contrat de développement des </a:t>
            </a:r>
            <a:r>
              <a:rPr lang="fr-FR" sz="4400" b="1" kern="1200" dirty="0" err="1" smtClean="0">
                <a:solidFill>
                  <a:srgbClr val="336600"/>
                </a:solidFill>
                <a:ea typeface="ヒラギノ角ゴ Pro W3" charset="-128"/>
              </a:rPr>
              <a:t>EnR</a:t>
            </a:r>
            <a:r>
              <a:rPr lang="fr-FR" sz="4400" b="1" kern="1200" dirty="0" smtClean="0">
                <a:solidFill>
                  <a:srgbClr val="336600"/>
                </a:solidFill>
                <a:ea typeface="ヒラギノ角ゴ Pro W3" charset="-128"/>
              </a:rPr>
              <a:t> Thermiques</a:t>
            </a:r>
            <a:r>
              <a:rPr lang="fr-FR" sz="2800" b="1" kern="1200" dirty="0" smtClean="0">
                <a:solidFill>
                  <a:srgbClr val="336600"/>
                </a:solidFill>
                <a:ea typeface="ヒラギノ角ゴ Pro W3" charset="-128"/>
              </a:rPr>
              <a:t/>
            </a:r>
            <a:br>
              <a:rPr lang="fr-FR" sz="2800" b="1" kern="1200" dirty="0" smtClean="0">
                <a:solidFill>
                  <a:srgbClr val="336600"/>
                </a:solidFill>
                <a:ea typeface="ヒラギノ角ゴ Pro W3" charset="-128"/>
              </a:rPr>
            </a:br>
            <a:r>
              <a:rPr lang="fr-FR" sz="2800" b="1" kern="1200" dirty="0" smtClean="0">
                <a:solidFill>
                  <a:srgbClr val="336600"/>
                </a:solidFill>
                <a:ea typeface="ヒラギノ角ゴ Pro W3" charset="-128"/>
              </a:rPr>
              <a:t/>
            </a:r>
            <a:br>
              <a:rPr lang="fr-FR" sz="2800" b="1" kern="1200" dirty="0" smtClean="0">
                <a:solidFill>
                  <a:srgbClr val="336600"/>
                </a:solidFill>
                <a:ea typeface="ヒラギノ角ゴ Pro W3" charset="-128"/>
              </a:rPr>
            </a:b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04664"/>
            <a:ext cx="1073674" cy="1191505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49280"/>
            <a:ext cx="154463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36602"/>
            <a:ext cx="8096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796240"/>
            <a:ext cx="1112986" cy="92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C:\Users\dgrataloup\Desktop\LOGO-CO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60" y="6016052"/>
            <a:ext cx="16271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9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Critères généraux</a:t>
            </a:r>
            <a:endParaRPr lang="fr-FR" b="1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 bwMode="auto">
          <a:xfrm>
            <a:off x="456505" y="2061370"/>
            <a:ext cx="8435975" cy="3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 sz="2000" dirty="0" smtClean="0"/>
              <a:t>Opérations </a:t>
            </a:r>
            <a:r>
              <a:rPr lang="fr-FR" sz="2000" dirty="0"/>
              <a:t>de production </a:t>
            </a:r>
            <a:r>
              <a:rPr lang="fr-FR" sz="2000" dirty="0" smtClean="0"/>
              <a:t>d’électricité renouvelable;</a:t>
            </a:r>
          </a:p>
          <a:p>
            <a:pPr marL="0" lvl="0" indent="0">
              <a:buNone/>
            </a:pPr>
            <a:endParaRPr lang="fr-FR" sz="2000" dirty="0"/>
          </a:p>
          <a:p>
            <a:pPr lvl="0"/>
            <a:r>
              <a:rPr lang="fr-FR" sz="2000" dirty="0"/>
              <a:t>O</a:t>
            </a:r>
            <a:r>
              <a:rPr lang="fr-FR" sz="2000" dirty="0" smtClean="0"/>
              <a:t>pérations </a:t>
            </a:r>
            <a:r>
              <a:rPr lang="fr-FR" sz="2000" dirty="0"/>
              <a:t>de </a:t>
            </a:r>
            <a:r>
              <a:rPr lang="fr-FR" sz="2000" dirty="0" smtClean="0"/>
              <a:t>cogénération ;</a:t>
            </a:r>
          </a:p>
          <a:p>
            <a:pPr marL="0" lvl="0" indent="0">
              <a:buNone/>
            </a:pPr>
            <a:endParaRPr lang="fr-FR" sz="2000" dirty="0"/>
          </a:p>
          <a:p>
            <a:pPr lvl="0"/>
            <a:r>
              <a:rPr lang="fr-FR" sz="2000" dirty="0" smtClean="0"/>
              <a:t>Renouvellement d’</a:t>
            </a:r>
            <a:r>
              <a:rPr lang="fr-FR" sz="2000" dirty="0"/>
              <a:t>é</a:t>
            </a:r>
            <a:r>
              <a:rPr lang="fr-FR" sz="2000" dirty="0" smtClean="0"/>
              <a:t>quipements </a:t>
            </a:r>
            <a:r>
              <a:rPr lang="fr-FR" sz="2000" dirty="0"/>
              <a:t>ENR </a:t>
            </a:r>
            <a:r>
              <a:rPr lang="fr-FR" sz="2000" dirty="0" smtClean="0"/>
              <a:t>déjà financés </a:t>
            </a:r>
            <a:r>
              <a:rPr lang="fr-FR" sz="2000" dirty="0"/>
              <a:t>par </a:t>
            </a:r>
            <a:r>
              <a:rPr lang="fr-FR" sz="2000" dirty="0" smtClean="0"/>
              <a:t>l’ADEME sans augmentation de puissance ou productivité;</a:t>
            </a:r>
          </a:p>
          <a:p>
            <a:pPr marL="0" lvl="0" indent="0">
              <a:buNone/>
            </a:pPr>
            <a:endParaRPr lang="fr-FR" sz="2000" dirty="0"/>
          </a:p>
          <a:p>
            <a:r>
              <a:rPr lang="fr-FR" sz="2000" dirty="0"/>
              <a:t>I</a:t>
            </a:r>
            <a:r>
              <a:rPr lang="fr-FR" sz="2000" dirty="0" smtClean="0"/>
              <a:t>nstallations </a:t>
            </a:r>
            <a:r>
              <a:rPr lang="fr-FR" sz="2000" dirty="0"/>
              <a:t>biomasse </a:t>
            </a:r>
            <a:r>
              <a:rPr lang="fr-FR" sz="2000" dirty="0" smtClean="0"/>
              <a:t>énergie </a:t>
            </a:r>
            <a:r>
              <a:rPr lang="fr-FR" sz="2000" dirty="0"/>
              <a:t>ne </a:t>
            </a:r>
            <a:r>
              <a:rPr lang="fr-FR" sz="2000" dirty="0" smtClean="0"/>
              <a:t>présentant </a:t>
            </a:r>
            <a:r>
              <a:rPr lang="fr-FR" sz="2000" dirty="0"/>
              <a:t>pas des </a:t>
            </a:r>
            <a:r>
              <a:rPr lang="fr-FR" sz="2000" dirty="0" smtClean="0"/>
              <a:t>caractéristiques </a:t>
            </a:r>
            <a:r>
              <a:rPr lang="fr-FR" sz="2000" dirty="0"/>
              <a:t>satisfaisantes en termes de </a:t>
            </a:r>
            <a:r>
              <a:rPr lang="fr-FR" sz="2000" dirty="0" smtClean="0"/>
              <a:t>qualité </a:t>
            </a:r>
            <a:r>
              <a:rPr lang="fr-FR" sz="2000" dirty="0"/>
              <a:t>de l’air </a:t>
            </a:r>
            <a:endParaRPr lang="fr-FR" sz="2000" kern="0" dirty="0" smtClean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56505" y="908720"/>
            <a:ext cx="843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2400" b="1" kern="0" dirty="0" smtClean="0">
                <a:solidFill>
                  <a:schemeClr val="tx1"/>
                </a:solidFill>
              </a:rPr>
              <a:t>Opérations non éligibles</a:t>
            </a:r>
            <a:endParaRPr lang="fr-FR" sz="24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Critères généraux</a:t>
            </a:r>
            <a:endParaRPr lang="fr-FR" b="1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 bwMode="auto">
          <a:xfrm>
            <a:off x="456504" y="1844824"/>
            <a:ext cx="8435975" cy="3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altLang="fr-FR" sz="2000" dirty="0"/>
              <a:t>Taux d’aide : jusqu’à 65%, en fonction du type d’énergie mobilisé et de la quantité de chaleur </a:t>
            </a:r>
            <a:r>
              <a:rPr lang="fr-FR" altLang="fr-FR" sz="2000" dirty="0" smtClean="0"/>
              <a:t>produite;</a:t>
            </a:r>
          </a:p>
          <a:p>
            <a:pPr marL="0" indent="0">
              <a:buNone/>
            </a:pPr>
            <a:endParaRPr lang="fr-FR" altLang="fr-FR" sz="2000" dirty="0"/>
          </a:p>
          <a:p>
            <a:pPr lvl="0"/>
            <a:r>
              <a:rPr lang="fr-FR" sz="2000" dirty="0" smtClean="0"/>
              <a:t>Incompatible avec les crédits d’impôts;</a:t>
            </a:r>
          </a:p>
          <a:p>
            <a:pPr marL="0" lvl="0" indent="0">
              <a:buNone/>
            </a:pPr>
            <a:endParaRPr lang="fr-FR" sz="2000" dirty="0" smtClean="0"/>
          </a:p>
          <a:p>
            <a:pPr lvl="0"/>
            <a:r>
              <a:rPr lang="fr-FR" sz="2000" dirty="0" smtClean="0"/>
              <a:t>Incompatible avec les Certificats d’Economie d’Energie (CEE);</a:t>
            </a:r>
          </a:p>
          <a:p>
            <a:pPr marL="0" lvl="0" indent="0">
              <a:buNone/>
            </a:pPr>
            <a:endParaRPr lang="fr-FR" sz="2000" dirty="0"/>
          </a:p>
          <a:p>
            <a:pPr lvl="0"/>
            <a:r>
              <a:rPr lang="fr-FR" sz="2000" dirty="0" smtClean="0"/>
              <a:t>A priori incompatible avec les aides TEPCV;</a:t>
            </a:r>
          </a:p>
          <a:p>
            <a:pPr marL="0" lvl="0" indent="0">
              <a:buNone/>
            </a:pPr>
            <a:endParaRPr lang="fr-FR" sz="2000" dirty="0"/>
          </a:p>
          <a:p>
            <a:pPr lvl="0"/>
            <a:r>
              <a:rPr lang="fr-FR" sz="2000" dirty="0" smtClean="0"/>
              <a:t>Maximum de 80 % de subventions sur l’opération globale;</a:t>
            </a:r>
            <a:endParaRPr lang="fr-FR" sz="2000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56505" y="908720"/>
            <a:ext cx="843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2400" b="1" kern="0" dirty="0" smtClean="0">
                <a:solidFill>
                  <a:schemeClr val="tx1"/>
                </a:solidFill>
              </a:rPr>
              <a:t>Cumul des aides</a:t>
            </a:r>
            <a:endParaRPr lang="fr-FR" sz="24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6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Critères particuliers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6505" y="1700809"/>
            <a:ext cx="8435975" cy="936104"/>
          </a:xfrm>
        </p:spPr>
        <p:txBody>
          <a:bodyPr/>
          <a:lstStyle/>
          <a:p>
            <a:pPr algn="just"/>
            <a:r>
              <a:rPr lang="fr-FR" sz="2000" dirty="0" smtClean="0"/>
              <a:t>Doit être menée par un BET certifié RGE ou équivalent</a:t>
            </a:r>
          </a:p>
          <a:p>
            <a:pPr algn="just"/>
            <a:r>
              <a:rPr lang="fr-FR" sz="2000" dirty="0" smtClean="0"/>
              <a:t>Aide jusqu’à 70% du montant HT de l’étude</a:t>
            </a:r>
          </a:p>
          <a:p>
            <a:pPr marL="0" indent="0" algn="just">
              <a:buNone/>
            </a:pPr>
            <a:endParaRPr lang="fr-FR" sz="2000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456505" y="908199"/>
            <a:ext cx="843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2400" b="1" kern="0" dirty="0" smtClean="0">
                <a:solidFill>
                  <a:schemeClr val="tx1"/>
                </a:solidFill>
              </a:rPr>
              <a:t>Etude de faisabilité</a:t>
            </a:r>
            <a:endParaRPr lang="fr-FR" sz="2400" b="1" kern="0" dirty="0">
              <a:solidFill>
                <a:schemeClr val="tx1"/>
              </a:solidFill>
            </a:endParaRPr>
          </a:p>
        </p:txBody>
      </p:sp>
      <p:pic>
        <p:nvPicPr>
          <p:cNvPr id="8" name="Graphiqu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01908"/>
            <a:ext cx="2520280" cy="241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393480" cy="180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9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Critères particuliers</a:t>
            </a:r>
            <a:endParaRPr lang="fr-FR" b="1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 bwMode="auto">
          <a:xfrm>
            <a:off x="456505" y="1629322"/>
            <a:ext cx="843597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fr-FR" sz="2000" dirty="0" smtClean="0"/>
              <a:t>Une étude de faisabilité / d’opportunité</a:t>
            </a:r>
          </a:p>
          <a:p>
            <a:pPr algn="just"/>
            <a:r>
              <a:rPr lang="fr-FR" sz="2000" dirty="0" smtClean="0"/>
              <a:t>Montage d’un plan d’approvisionnement local</a:t>
            </a:r>
          </a:p>
          <a:p>
            <a:pPr algn="just"/>
            <a:r>
              <a:rPr lang="fr-FR" sz="2000" dirty="0" smtClean="0"/>
              <a:t>Mise en place d’un système de suivi de la production</a:t>
            </a:r>
          </a:p>
          <a:p>
            <a:pPr algn="just"/>
            <a:r>
              <a:rPr lang="fr-FR" sz="2000" dirty="0" smtClean="0"/>
              <a:t>Chaudière référencée dans la base ADEME</a:t>
            </a:r>
          </a:p>
          <a:p>
            <a:pPr lvl="1" algn="just"/>
            <a:r>
              <a:rPr lang="fr-FR" sz="1600" dirty="0"/>
              <a:t>Seuil &lt; 40mg/nM3 pour les poussières</a:t>
            </a:r>
          </a:p>
          <a:p>
            <a:pPr lvl="1" algn="just"/>
            <a:r>
              <a:rPr lang="fr-FR" sz="1600" dirty="0"/>
              <a:t>Seuil &lt; 500 mg/nM3 pour les </a:t>
            </a:r>
            <a:r>
              <a:rPr lang="fr-FR" sz="1600" dirty="0" err="1"/>
              <a:t>noX</a:t>
            </a:r>
            <a:endParaRPr lang="fr-FR" sz="1600" dirty="0"/>
          </a:p>
          <a:p>
            <a:pPr algn="just"/>
            <a:r>
              <a:rPr lang="fr-FR" sz="2000" dirty="0" smtClean="0"/>
              <a:t>Au moins 1 intervenant certifié RGE (BET/</a:t>
            </a:r>
            <a:r>
              <a:rPr lang="fr-FR" sz="2000" dirty="0" err="1" smtClean="0"/>
              <a:t>MoE</a:t>
            </a:r>
            <a:r>
              <a:rPr lang="fr-FR" sz="2000" dirty="0" smtClean="0"/>
              <a:t>/Installateur…)</a:t>
            </a:r>
          </a:p>
          <a:p>
            <a:pPr algn="just"/>
            <a:r>
              <a:rPr lang="fr-FR" sz="2000" dirty="0" smtClean="0"/>
              <a:t>Aide </a:t>
            </a:r>
            <a:r>
              <a:rPr lang="fr-FR" sz="2000" dirty="0"/>
              <a:t>jusqu’à </a:t>
            </a:r>
            <a:r>
              <a:rPr lang="fr-FR" sz="2000" dirty="0" smtClean="0"/>
              <a:t>95 €/TEP par an sur 20 ans</a:t>
            </a:r>
            <a:endParaRPr lang="fr-FR" sz="2000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56505" y="836712"/>
            <a:ext cx="843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2400" b="1" kern="0" dirty="0" smtClean="0">
                <a:solidFill>
                  <a:schemeClr val="tx1"/>
                </a:solidFill>
              </a:rPr>
              <a:t>Biomasse énergie</a:t>
            </a:r>
            <a:endParaRPr lang="fr-FR" sz="2400" b="1" kern="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7541" r="1294" b="12846"/>
          <a:stretch>
            <a:fillRect/>
          </a:stretch>
        </p:blipFill>
        <p:spPr bwMode="auto">
          <a:xfrm>
            <a:off x="4674492" y="4581128"/>
            <a:ext cx="297833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6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Critères particuliers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6505" y="1341289"/>
            <a:ext cx="8435975" cy="2376264"/>
          </a:xfrm>
        </p:spPr>
        <p:txBody>
          <a:bodyPr/>
          <a:lstStyle/>
          <a:p>
            <a:pPr algn="just"/>
            <a:r>
              <a:rPr lang="fr-FR" sz="2000" dirty="0"/>
              <a:t>U</a:t>
            </a:r>
            <a:r>
              <a:rPr lang="fr-FR" sz="2000" dirty="0" smtClean="0"/>
              <a:t>ne </a:t>
            </a:r>
            <a:r>
              <a:rPr lang="fr-FR" sz="2000" dirty="0"/>
              <a:t>campagne préalable de mesures des consommations </a:t>
            </a:r>
            <a:r>
              <a:rPr lang="fr-FR" sz="2000" dirty="0" smtClean="0"/>
              <a:t>d’ECS</a:t>
            </a:r>
          </a:p>
          <a:p>
            <a:pPr algn="just"/>
            <a:r>
              <a:rPr lang="fr-FR" sz="2000" dirty="0" smtClean="0"/>
              <a:t>Une </a:t>
            </a:r>
            <a:r>
              <a:rPr lang="fr-FR" sz="2000" dirty="0"/>
              <a:t>étude de </a:t>
            </a:r>
            <a:r>
              <a:rPr lang="fr-FR" sz="2000" dirty="0" smtClean="0"/>
              <a:t>faisabilité</a:t>
            </a:r>
          </a:p>
          <a:p>
            <a:pPr algn="just"/>
            <a:r>
              <a:rPr lang="fr-FR" sz="2000" dirty="0" smtClean="0"/>
              <a:t>Productivité minimum &gt; 400 k</a:t>
            </a:r>
            <a:r>
              <a:rPr lang="fr-FR" sz="2000" dirty="0"/>
              <a:t>W</a:t>
            </a:r>
            <a:r>
              <a:rPr lang="fr-FR" sz="2000" dirty="0" smtClean="0"/>
              <a:t>h utile/m2.an</a:t>
            </a:r>
          </a:p>
          <a:p>
            <a:pPr algn="just"/>
            <a:r>
              <a:rPr lang="fr-FR" sz="2000" dirty="0"/>
              <a:t>Mise en place d’un système de suivi de la production</a:t>
            </a:r>
          </a:p>
          <a:p>
            <a:pPr algn="just"/>
            <a:r>
              <a:rPr lang="fr-FR" sz="2000" dirty="0"/>
              <a:t>Au moins 1 intervenant certifié RGE (BET/</a:t>
            </a:r>
            <a:r>
              <a:rPr lang="fr-FR" sz="2000" dirty="0" err="1"/>
              <a:t>MoE</a:t>
            </a:r>
            <a:r>
              <a:rPr lang="fr-FR" sz="2000" dirty="0"/>
              <a:t>/Installateur…)</a:t>
            </a:r>
          </a:p>
          <a:p>
            <a:pPr algn="just"/>
            <a:r>
              <a:rPr lang="fr-FR" sz="2000" dirty="0"/>
              <a:t>Aide jusqu’à </a:t>
            </a:r>
            <a:r>
              <a:rPr lang="fr-FR" sz="2000" dirty="0" smtClean="0"/>
              <a:t>600 €</a:t>
            </a:r>
            <a:r>
              <a:rPr lang="fr-FR" sz="2000" dirty="0"/>
              <a:t>/</a:t>
            </a:r>
            <a:r>
              <a:rPr lang="fr-FR" sz="2000" dirty="0" smtClean="0"/>
              <a:t>TEP </a:t>
            </a:r>
            <a:r>
              <a:rPr lang="fr-FR" sz="2000" dirty="0"/>
              <a:t>par </a:t>
            </a:r>
            <a:r>
              <a:rPr lang="fr-FR" sz="2000" dirty="0" smtClean="0"/>
              <a:t>an sur 20 ans</a:t>
            </a:r>
            <a:endParaRPr lang="fr-FR" sz="2000" dirty="0"/>
          </a:p>
          <a:p>
            <a:pPr algn="just"/>
            <a:endParaRPr lang="fr-FR" sz="2000" dirty="0" smtClean="0"/>
          </a:p>
          <a:p>
            <a:pPr marL="0" indent="0" algn="just">
              <a:buNone/>
            </a:pPr>
            <a:endParaRPr lang="fr-FR" sz="2000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456505" y="548680"/>
            <a:ext cx="843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2400" b="1" kern="0" dirty="0" smtClean="0">
                <a:solidFill>
                  <a:schemeClr val="tx1"/>
                </a:solidFill>
              </a:rPr>
              <a:t>Solaire thermique</a:t>
            </a:r>
            <a:endParaRPr lang="fr-FR" sz="2400" b="1" kern="0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" y="4437112"/>
            <a:ext cx="2466340" cy="141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315816" cy="201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44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Critères particuliers</a:t>
            </a:r>
            <a:endParaRPr lang="fr-FR" b="1" dirty="0"/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 bwMode="auto">
          <a:xfrm>
            <a:off x="456505" y="1485305"/>
            <a:ext cx="843597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fr-FR" sz="2000" kern="0" dirty="0" smtClean="0"/>
              <a:t>Une étude de faisabilité avec test de réponse thermique (si&gt;20kW)</a:t>
            </a:r>
          </a:p>
          <a:p>
            <a:pPr algn="just"/>
            <a:r>
              <a:rPr lang="fr-FR" sz="2000" kern="0" dirty="0" smtClean="0"/>
              <a:t>Mise en place d’un système de suivi de la production</a:t>
            </a:r>
          </a:p>
          <a:p>
            <a:pPr algn="just"/>
            <a:r>
              <a:rPr lang="fr-FR" sz="2000" kern="0" dirty="0" smtClean="0"/>
              <a:t>Au moins 1 intervenant certifié RGE (BET/</a:t>
            </a:r>
            <a:r>
              <a:rPr lang="fr-FR" sz="2000" kern="0" dirty="0" err="1" smtClean="0"/>
              <a:t>MoE</a:t>
            </a:r>
            <a:r>
              <a:rPr lang="fr-FR" sz="2000" kern="0" dirty="0" smtClean="0"/>
              <a:t>/Installateur…)</a:t>
            </a:r>
          </a:p>
          <a:p>
            <a:pPr algn="just"/>
            <a:r>
              <a:rPr lang="fr-FR" sz="2000" kern="0" dirty="0" smtClean="0"/>
              <a:t>Aide jusqu’à 440 €/TEP par an sur 20 ans selon technologie choisie</a:t>
            </a:r>
          </a:p>
          <a:p>
            <a:pPr algn="just"/>
            <a:endParaRPr lang="fr-FR" sz="2000" kern="0" dirty="0" smtClean="0"/>
          </a:p>
          <a:p>
            <a:pPr marL="0" indent="0" algn="just">
              <a:buFont typeface="Wingdings" pitchFamily="2" charset="2"/>
              <a:buNone/>
            </a:pPr>
            <a:endParaRPr lang="fr-FR" sz="2000" kern="0" dirty="0" smtClean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456505" y="692696"/>
            <a:ext cx="843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2400" b="1" kern="0" dirty="0" smtClean="0">
                <a:solidFill>
                  <a:schemeClr val="tx1"/>
                </a:solidFill>
              </a:rPr>
              <a:t>Géothermie</a:t>
            </a:r>
            <a:endParaRPr lang="fr-FR" sz="2400" b="1" kern="0" dirty="0">
              <a:solidFill>
                <a:schemeClr val="tx1"/>
              </a:solidFill>
            </a:endParaRPr>
          </a:p>
        </p:txBody>
      </p:sp>
      <p:pic>
        <p:nvPicPr>
          <p:cNvPr id="10" name="Picture 1" descr="L:\PPADT\DD\1-ENERGIE_CLIMAT\ENERGIE\TEPOS\EnRRR\5_CTD_EnRth\6_Instruction\Projets\Lafond\7- Photos\IMG_1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85842"/>
            <a:ext cx="2520547" cy="189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:\PPADT\DD\1-ENERGIE_CLIMAT\ENERGIE\TEPOS\EnRRR\5_CTD_EnRth\6_Instruction\Projets\Lafond\7- Photos\IMG_0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3585842"/>
            <a:ext cx="1775502" cy="23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0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Critères particuliers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6505" y="1341289"/>
            <a:ext cx="8435975" cy="2376264"/>
          </a:xfrm>
        </p:spPr>
        <p:txBody>
          <a:bodyPr/>
          <a:lstStyle/>
          <a:p>
            <a:pPr algn="just"/>
            <a:r>
              <a:rPr lang="fr-FR" sz="2000" dirty="0" smtClean="0"/>
              <a:t>Une étude de faisabilité</a:t>
            </a:r>
          </a:p>
          <a:p>
            <a:pPr algn="just"/>
            <a:r>
              <a:rPr lang="fr-FR" sz="2000" dirty="0"/>
              <a:t>Densité thermique au moins égale à 1 </a:t>
            </a:r>
            <a:r>
              <a:rPr lang="fr-FR" sz="2000" dirty="0" err="1"/>
              <a:t>MWh</a:t>
            </a:r>
            <a:r>
              <a:rPr lang="fr-FR" sz="2000" dirty="0"/>
              <a:t>/mètre </a:t>
            </a:r>
            <a:r>
              <a:rPr lang="fr-FR" sz="2000" dirty="0" smtClean="0"/>
              <a:t>linéaire.an</a:t>
            </a:r>
          </a:p>
          <a:p>
            <a:pPr algn="just"/>
            <a:r>
              <a:rPr lang="fr-FR" sz="2000" dirty="0" smtClean="0"/>
              <a:t>Mise </a:t>
            </a:r>
            <a:r>
              <a:rPr lang="fr-FR" sz="2000" dirty="0"/>
              <a:t>en place d’un système de suivi de la production</a:t>
            </a:r>
          </a:p>
          <a:p>
            <a:pPr algn="just"/>
            <a:r>
              <a:rPr lang="fr-FR" sz="2000" dirty="0"/>
              <a:t>Au moins 1 intervenant certifié RGE (BET/</a:t>
            </a:r>
            <a:r>
              <a:rPr lang="fr-FR" sz="2000" dirty="0" err="1"/>
              <a:t>MoE</a:t>
            </a:r>
            <a:r>
              <a:rPr lang="fr-FR" sz="2000" dirty="0"/>
              <a:t>/Installateur…)</a:t>
            </a:r>
          </a:p>
          <a:p>
            <a:pPr algn="just"/>
            <a:r>
              <a:rPr lang="fr-FR" sz="2000" dirty="0"/>
              <a:t>Aide jusqu’à </a:t>
            </a:r>
            <a:r>
              <a:rPr lang="fr-FR" sz="2000" dirty="0" smtClean="0"/>
              <a:t>522 €/</a:t>
            </a:r>
            <a:r>
              <a:rPr lang="fr-FR" sz="2000" dirty="0" err="1" smtClean="0"/>
              <a:t>mL</a:t>
            </a:r>
            <a:r>
              <a:rPr lang="fr-FR" sz="2000" dirty="0" smtClean="0"/>
              <a:t> en création et 200€/</a:t>
            </a:r>
            <a:r>
              <a:rPr lang="fr-FR" sz="2000" dirty="0" err="1" smtClean="0"/>
              <a:t>mL</a:t>
            </a:r>
            <a:r>
              <a:rPr lang="fr-FR" sz="2000" dirty="0" smtClean="0"/>
              <a:t> + 38€/kW souscrit en extension/densification</a:t>
            </a:r>
            <a:endParaRPr lang="fr-FR" sz="2000" dirty="0"/>
          </a:p>
          <a:p>
            <a:pPr algn="just"/>
            <a:endParaRPr lang="fr-FR" sz="2000" dirty="0" smtClean="0"/>
          </a:p>
          <a:p>
            <a:pPr marL="0" indent="0" algn="just">
              <a:buNone/>
            </a:pPr>
            <a:endParaRPr lang="fr-FR" sz="2000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456505" y="548680"/>
            <a:ext cx="843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2400" b="1" kern="0" dirty="0" smtClean="0">
                <a:solidFill>
                  <a:schemeClr val="tx1"/>
                </a:solidFill>
              </a:rPr>
              <a:t>Réseaux de chaleur</a:t>
            </a:r>
            <a:endParaRPr lang="fr-FR" sz="2400" b="1" kern="0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67" y="4005064"/>
            <a:ext cx="5505450" cy="192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06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Critères particuliers</a:t>
            </a:r>
            <a:endParaRPr lang="fr-FR" b="1" dirty="0"/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 bwMode="auto">
          <a:xfrm>
            <a:off x="456505" y="1773337"/>
            <a:ext cx="843597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fr-FR" sz="2000" kern="0" dirty="0" smtClean="0"/>
              <a:t>Au cas par cas selon analyse économique</a:t>
            </a:r>
          </a:p>
          <a:p>
            <a:pPr marL="0" indent="0" algn="just">
              <a:buNone/>
            </a:pPr>
            <a:endParaRPr lang="fr-FR" sz="2000" kern="0" dirty="0" smtClean="0"/>
          </a:p>
          <a:p>
            <a:pPr marL="0" indent="0" algn="just">
              <a:buFont typeface="Wingdings" pitchFamily="2" charset="2"/>
              <a:buNone/>
            </a:pPr>
            <a:endParaRPr lang="fr-FR" sz="2000" kern="0" dirty="0" smtClean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456505" y="980728"/>
            <a:ext cx="843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2400" b="1" kern="0" dirty="0" smtClean="0">
                <a:solidFill>
                  <a:schemeClr val="tx1"/>
                </a:solidFill>
              </a:rPr>
              <a:t>Récupération de chaleur fatale</a:t>
            </a:r>
            <a:endParaRPr lang="fr-FR" sz="2400" b="1" kern="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 bwMode="auto">
          <a:xfrm>
            <a:off x="456505" y="3429000"/>
            <a:ext cx="843597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fr-FR" sz="2000" kern="0" dirty="0" smtClean="0"/>
              <a:t>Au cas par cas selon analyse économique</a:t>
            </a:r>
          </a:p>
          <a:p>
            <a:pPr marL="0" indent="0" algn="just">
              <a:buNone/>
            </a:pPr>
            <a:endParaRPr lang="fr-FR" sz="2000" kern="0" dirty="0" smtClean="0"/>
          </a:p>
          <a:p>
            <a:pPr marL="0" indent="0" algn="just">
              <a:buFont typeface="Wingdings" pitchFamily="2" charset="2"/>
              <a:buNone/>
            </a:pPr>
            <a:endParaRPr lang="fr-FR" sz="2000" kern="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456505" y="2564383"/>
            <a:ext cx="843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2400" b="1" kern="0" dirty="0" smtClean="0">
                <a:solidFill>
                  <a:schemeClr val="tx1"/>
                </a:solidFill>
              </a:rPr>
              <a:t>Valorisation thermique de biogaz</a:t>
            </a:r>
            <a:endParaRPr lang="fr-FR" sz="2400" b="1" kern="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s-www.leprogres.fr/images/534E8967-98F7-4E7C-9B3D-83B1E679C00E/LPR_v1_02/une-des-baches-vertes-de-l-unite-de-methanisation-disparait-laissant-entrevoir-une-membrane-noire-(a-droite)-et-plusieurs-habitants-pensent-tout-de-suite-a-une-fuite-de-gaz-photo-cecile-roussel-1479278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3577"/>
            <a:ext cx="3217451" cy="21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resize1-parismatch.ladmedia.fr/r/625,417,center-middle,ffffff/img/var/news/storage/images/paris-match/brouillons/accident-mortel-a-arcelormittal-dunkerque-un-homme-tombe-dans-de-la-fonte-en-fusion-800468/8461948-1-fre-FR/Un-homme-tombe-dans-de-la-fonte-en-fu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57" y="1773337"/>
            <a:ext cx="2976563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35975" cy="936625"/>
          </a:xfrm>
        </p:spPr>
        <p:txBody>
          <a:bodyPr/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sz="7200" b="1" cap="all" dirty="0"/>
              <a:t>Vos questions ?</a:t>
            </a:r>
            <a:br>
              <a:rPr lang="fr-FR" sz="7200" b="1" cap="all" dirty="0"/>
            </a:br>
            <a:r>
              <a:rPr lang="fr-FR" b="1" dirty="0" smtClean="0"/>
              <a:t>Merci de votre attention</a:t>
            </a:r>
            <a:endParaRPr lang="fr-FR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7433"/>
            <a:ext cx="238221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220" y="2637433"/>
            <a:ext cx="252794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ljouve\Documents\cloa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43" y="2637433"/>
            <a:ext cx="231289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68313" y="4581276"/>
            <a:ext cx="8435975" cy="129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sz="1600" u="sng" kern="0" dirty="0" smtClean="0"/>
              <a:t>Contacts:</a:t>
            </a:r>
          </a:p>
          <a:p>
            <a:pPr marL="0" indent="0" algn="ctr">
              <a:buFont typeface="Wingdings" pitchFamily="2" charset="2"/>
              <a:buNone/>
            </a:pPr>
            <a:r>
              <a:rPr lang="fr-FR" sz="1600" kern="0" dirty="0" smtClean="0"/>
              <a:t>Lionel JOUVE : </a:t>
            </a:r>
            <a:r>
              <a:rPr lang="fr-FR" sz="1600" kern="0" dirty="0" smtClean="0">
                <a:hlinkClick r:id="rId5"/>
              </a:rPr>
              <a:t>lionel.jouve@saint-etienne-metropole.fr</a:t>
            </a:r>
            <a:endParaRPr lang="fr-FR" sz="1600" kern="0" dirty="0" smtClean="0"/>
          </a:p>
          <a:p>
            <a:pPr marL="0" indent="0" algn="ctr">
              <a:buFont typeface="Wingdings" pitchFamily="2" charset="2"/>
              <a:buNone/>
            </a:pPr>
            <a:r>
              <a:rPr lang="fr-FR" sz="1600" kern="0" dirty="0" smtClean="0"/>
              <a:t>Romain MALOT : </a:t>
            </a:r>
            <a:r>
              <a:rPr lang="fr-FR" sz="1600" kern="0" dirty="0" smtClean="0">
                <a:hlinkClick r:id="rId6"/>
              </a:rPr>
              <a:t>romain.malot@saint-etienne-metropole.fr</a:t>
            </a:r>
            <a:endParaRPr lang="fr-FR" sz="1600" kern="0" dirty="0" smtClean="0"/>
          </a:p>
          <a:p>
            <a:pPr marL="0" indent="0" algn="ctr">
              <a:buFont typeface="Wingdings" pitchFamily="2" charset="2"/>
              <a:buNone/>
            </a:pPr>
            <a:r>
              <a:rPr lang="fr-FR" sz="1600" kern="0" dirty="0" smtClean="0"/>
              <a:t>Wilfrid GEROSSIER : </a:t>
            </a:r>
            <a:r>
              <a:rPr lang="fr-FR" sz="1600" kern="0" dirty="0" smtClean="0">
                <a:hlinkClick r:id="rId7"/>
              </a:rPr>
              <a:t>wilfrid.gerossier@saint-etienne-metropole.fr</a:t>
            </a:r>
            <a:endParaRPr lang="fr-FR" sz="1600" kern="0" dirty="0" smtClean="0"/>
          </a:p>
          <a:p>
            <a:pPr marL="0" indent="0" algn="ctr">
              <a:buFont typeface="Wingdings" pitchFamily="2" charset="2"/>
              <a:buNone/>
            </a:pPr>
            <a:endParaRPr lang="fr-FR" sz="1600" kern="0" dirty="0" smtClean="0"/>
          </a:p>
          <a:p>
            <a:pPr marL="0" indent="0" algn="ctr">
              <a:buFont typeface="Wingdings" pitchFamily="2" charset="2"/>
              <a:buNone/>
            </a:pPr>
            <a:endParaRPr lang="fr-FR" sz="1600" kern="0" dirty="0" smtClean="0"/>
          </a:p>
          <a:p>
            <a:pPr marL="0" indent="0">
              <a:buFont typeface="Wingdings" pitchFamily="2" charset="2"/>
              <a:buNone/>
            </a:pP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42248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Présentation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2000" dirty="0"/>
              <a:t>Appuyé sur le Fonds Chaleur national, le contrat permet de regrouper de petits projets d’installations pour présenter des projets atteignant ensemble les seuils d’éligibilité du Fonds Chaleur.</a:t>
            </a:r>
          </a:p>
          <a:p>
            <a:pPr algn="just"/>
            <a:r>
              <a:rPr lang="fr-FR" sz="2000" dirty="0" smtClean="0"/>
              <a:t>Fond chaleur</a:t>
            </a:r>
          </a:p>
          <a:p>
            <a:pPr lvl="1" algn="just"/>
            <a:r>
              <a:rPr lang="fr-FR" sz="1600" dirty="0" smtClean="0"/>
              <a:t>Créé en 2009 pour projets </a:t>
            </a:r>
            <a:r>
              <a:rPr lang="fr-FR" sz="1600" dirty="0" err="1" smtClean="0"/>
              <a:t>enr</a:t>
            </a:r>
            <a:r>
              <a:rPr lang="fr-FR" sz="1600" dirty="0" smtClean="0"/>
              <a:t> thermiques importants</a:t>
            </a:r>
          </a:p>
          <a:p>
            <a:pPr lvl="1" algn="just"/>
            <a:r>
              <a:rPr lang="fr-FR" sz="1600" dirty="0"/>
              <a:t>1,12 milliard d’euros pour soutenir près de </a:t>
            </a:r>
            <a:r>
              <a:rPr lang="fr-FR" sz="1600" b="1" dirty="0"/>
              <a:t>3 000 réalisations</a:t>
            </a:r>
            <a:r>
              <a:rPr lang="fr-FR" sz="1600" dirty="0"/>
              <a:t> et une production totale de </a:t>
            </a:r>
            <a:r>
              <a:rPr lang="fr-FR" sz="1600" b="1" dirty="0"/>
              <a:t>1,4</a:t>
            </a:r>
            <a:r>
              <a:rPr lang="fr-FR" sz="1600" dirty="0"/>
              <a:t> </a:t>
            </a:r>
            <a:r>
              <a:rPr lang="fr-FR" sz="1600" b="1" dirty="0"/>
              <a:t>M tep</a:t>
            </a:r>
            <a:endParaRPr lang="fr-FR" sz="1600" dirty="0" smtClean="0"/>
          </a:p>
          <a:p>
            <a:pPr lvl="1" algn="just"/>
            <a:r>
              <a:rPr lang="fr-FR" sz="1600" dirty="0" smtClean="0"/>
              <a:t>Doublement du fond chaleur en 2017 pour </a:t>
            </a:r>
            <a:r>
              <a:rPr lang="fr-FR" sz="1600" dirty="0"/>
              <a:t>atteindre 420 millions </a:t>
            </a:r>
            <a:r>
              <a:rPr lang="fr-FR" sz="1600" dirty="0" smtClean="0"/>
              <a:t>d’euros soit 1,5 </a:t>
            </a:r>
            <a:r>
              <a:rPr lang="fr-FR" sz="1600" dirty="0"/>
              <a:t>million de tonnes équivalent pétrole (tep) par an d’énergie renouvelable ou de récupération, l’objectif étant d’en obtenir 5,5 millions supplémentaires d’ici 2020</a:t>
            </a:r>
            <a:r>
              <a:rPr lang="fr-FR" sz="1600" dirty="0" smtClean="0"/>
              <a:t>.</a:t>
            </a:r>
            <a:endParaRPr lang="fr-FR" dirty="0"/>
          </a:p>
          <a:p>
            <a:pPr marL="457200" lvl="1" indent="0" algn="just">
              <a:buNone/>
            </a:pPr>
            <a:endParaRPr lang="fr-FR" sz="2000" dirty="0" smtClean="0"/>
          </a:p>
          <a:p>
            <a:pPr algn="just">
              <a:defRPr/>
            </a:pPr>
            <a:r>
              <a:rPr lang="fr-FR" sz="2000" dirty="0"/>
              <a:t>L’ADEME délègue la gestion des fonds à Saint-Etienne Métropole, qui agit pour le compte du territoire TEPOS SEM/Pilat</a:t>
            </a:r>
          </a:p>
          <a:p>
            <a:pPr algn="just">
              <a:defRPr/>
            </a:pPr>
            <a:endParaRPr lang="fr-FR" sz="2000" dirty="0"/>
          </a:p>
          <a:p>
            <a:pPr algn="just">
              <a:defRPr/>
            </a:pPr>
            <a:r>
              <a:rPr lang="fr-FR" sz="2000" dirty="0"/>
              <a:t>Un dispositif réservé aux territoires TEPOS, et dont Saint-Etienne Métropole est le 1</a:t>
            </a:r>
            <a:r>
              <a:rPr lang="fr-FR" sz="2000" baseline="30000" dirty="0"/>
              <a:t>er</a:t>
            </a:r>
            <a:r>
              <a:rPr lang="fr-FR" sz="2000" dirty="0"/>
              <a:t> signataire en Auvergne-Rhône-Alpes avec la Communauté d’Agglomération de l’Ouest Rhodanien. </a:t>
            </a:r>
          </a:p>
          <a:p>
            <a:pPr marL="0" indent="0" algn="just">
              <a:buNone/>
            </a:pPr>
            <a:endParaRPr lang="fr-FR" sz="2000" dirty="0"/>
          </a:p>
          <a:p>
            <a:pPr marL="0" indent="0" algn="just">
              <a:buNone/>
            </a:pPr>
            <a:endParaRPr lang="fr-FR" sz="2000" dirty="0"/>
          </a:p>
          <a:p>
            <a:pPr algn="just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511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Présentation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836712"/>
            <a:ext cx="8435975" cy="5472113"/>
          </a:xfrm>
        </p:spPr>
        <p:txBody>
          <a:bodyPr/>
          <a:lstStyle/>
          <a:p>
            <a:pPr algn="just"/>
            <a:r>
              <a:rPr lang="fr-FR" sz="2000" dirty="0" smtClean="0"/>
              <a:t>Un contrat signé en novembre 2016 pour 44 mois</a:t>
            </a:r>
          </a:p>
          <a:p>
            <a:pPr marL="0" indent="0" algn="just">
              <a:buNone/>
            </a:pPr>
            <a:endParaRPr lang="fr-FR" sz="2000" dirty="0" smtClean="0"/>
          </a:p>
          <a:p>
            <a:pPr algn="just"/>
            <a:r>
              <a:rPr lang="fr-FR" sz="2000" dirty="0"/>
              <a:t>Le contrat apporte une aide au </a:t>
            </a:r>
            <a:r>
              <a:rPr lang="fr-FR" sz="2000" dirty="0" smtClean="0"/>
              <a:t>territoire </a:t>
            </a:r>
            <a:r>
              <a:rPr lang="fr-FR" sz="2000" dirty="0"/>
              <a:t>pour :</a:t>
            </a:r>
          </a:p>
          <a:p>
            <a:pPr algn="just">
              <a:buFontTx/>
              <a:buChar char="-"/>
            </a:pPr>
            <a:r>
              <a:rPr lang="fr-FR" sz="2000" dirty="0"/>
              <a:t>Les études de faisabilité et dimensionnement : </a:t>
            </a:r>
            <a:r>
              <a:rPr lang="fr-FR" sz="2000" b="1" dirty="0"/>
              <a:t>225 000€</a:t>
            </a: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Les investissements et travaux : </a:t>
            </a:r>
            <a:r>
              <a:rPr lang="fr-FR" sz="2000" b="1" dirty="0"/>
              <a:t>760 000€</a:t>
            </a:r>
          </a:p>
          <a:p>
            <a:pPr algn="just">
              <a:buFontTx/>
              <a:buChar char="-"/>
            </a:pPr>
            <a:r>
              <a:rPr lang="fr-FR" sz="2000" dirty="0"/>
              <a:t>Le soutien technique et l’animation : </a:t>
            </a:r>
            <a:r>
              <a:rPr lang="fr-FR" sz="2000" b="1" dirty="0"/>
              <a:t>314 000</a:t>
            </a:r>
            <a:r>
              <a:rPr lang="fr-FR" sz="2000" b="1" dirty="0" smtClean="0"/>
              <a:t>€</a:t>
            </a:r>
            <a:endParaRPr lang="fr-FR" sz="2000" dirty="0" smtClean="0"/>
          </a:p>
          <a:p>
            <a:pPr marL="0" indent="0" algn="just">
              <a:buNone/>
            </a:pPr>
            <a:endParaRPr lang="fr-FR" sz="2000" dirty="0" smtClean="0"/>
          </a:p>
          <a:p>
            <a:pPr algn="just"/>
            <a:r>
              <a:rPr lang="fr-FR" sz="2000" dirty="0"/>
              <a:t>Les objectifs contractualisés avec l’ADEME : </a:t>
            </a:r>
          </a:p>
          <a:p>
            <a:pPr algn="just">
              <a:buFontTx/>
              <a:buChar char="-"/>
            </a:pPr>
            <a:r>
              <a:rPr lang="fr-FR" sz="2000" dirty="0"/>
              <a:t>Accompagner techniquement et financièrement au moins </a:t>
            </a:r>
            <a:r>
              <a:rPr lang="fr-FR" sz="2000" b="1" dirty="0"/>
              <a:t>53 projets </a:t>
            </a:r>
            <a:r>
              <a:rPr lang="fr-FR" sz="2000" dirty="0"/>
              <a:t>en 3 ans, permettant de faire basculer </a:t>
            </a:r>
            <a:r>
              <a:rPr lang="fr-FR" sz="2000" b="1" dirty="0"/>
              <a:t>800 </a:t>
            </a:r>
            <a:r>
              <a:rPr lang="fr-FR" sz="2000" b="1" dirty="0" smtClean="0"/>
              <a:t>Tonnes </a:t>
            </a:r>
            <a:r>
              <a:rPr lang="fr-FR" sz="2000" b="1" dirty="0"/>
              <a:t>E</a:t>
            </a:r>
            <a:r>
              <a:rPr lang="fr-FR" sz="2000" b="1" dirty="0" smtClean="0"/>
              <a:t>quivalent </a:t>
            </a:r>
            <a:r>
              <a:rPr lang="fr-FR" sz="2000" b="1" dirty="0"/>
              <a:t>P</a:t>
            </a:r>
            <a:r>
              <a:rPr lang="fr-FR" sz="2000" b="1" dirty="0" smtClean="0"/>
              <a:t>étrole</a:t>
            </a:r>
            <a:r>
              <a:rPr lang="fr-FR" sz="2000" dirty="0" smtClean="0"/>
              <a:t> (TEP)* vers </a:t>
            </a:r>
            <a:r>
              <a:rPr lang="fr-FR" sz="2000" dirty="0"/>
              <a:t>des </a:t>
            </a:r>
            <a:r>
              <a:rPr lang="fr-FR" sz="2000" b="1" dirty="0"/>
              <a:t>énergies propres, renouvelables et locales. </a:t>
            </a:r>
          </a:p>
          <a:p>
            <a:pPr algn="just">
              <a:buFontTx/>
              <a:buChar char="-"/>
            </a:pPr>
            <a:r>
              <a:rPr lang="fr-FR" sz="2000" dirty="0"/>
              <a:t>Partager la connaissance de ces énergies et faire connaître leur potentiel </a:t>
            </a:r>
          </a:p>
          <a:p>
            <a:pPr algn="just">
              <a:buFontTx/>
              <a:buChar char="-"/>
            </a:pPr>
            <a:r>
              <a:rPr lang="fr-FR" sz="2000" dirty="0"/>
              <a:t>Contribuer à la montée en compétence des professionnels du territoire (entreprises, artisans). </a:t>
            </a:r>
          </a:p>
          <a:p>
            <a:pPr marL="0" indent="0" algn="just">
              <a:buNone/>
            </a:pPr>
            <a:r>
              <a:rPr lang="fr-FR" sz="2000" dirty="0" smtClean="0"/>
              <a:t>						* </a:t>
            </a:r>
            <a:r>
              <a:rPr lang="en-US" sz="2000" dirty="0"/>
              <a:t>1 tep = 11 630 kWh</a:t>
            </a:r>
            <a:endParaRPr lang="fr-FR" sz="2000" dirty="0"/>
          </a:p>
          <a:p>
            <a:pPr marL="0" indent="0" algn="just">
              <a:buNone/>
            </a:pPr>
            <a:endParaRPr lang="fr-FR" sz="2000" dirty="0"/>
          </a:p>
          <a:p>
            <a:pPr algn="just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135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Périmètre</a:t>
            </a:r>
            <a:endParaRPr lang="fr-FR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2" t="14258" r="26685" b="24223"/>
          <a:stretch>
            <a:fillRect/>
          </a:stretch>
        </p:blipFill>
        <p:spPr bwMode="auto">
          <a:xfrm>
            <a:off x="1272654" y="903142"/>
            <a:ext cx="6827738" cy="513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9" y="2132856"/>
            <a:ext cx="1224161" cy="72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8096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C:\Users\dgrataloup\Desktop\LOGO-C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17553"/>
            <a:ext cx="16271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07104"/>
            <a:ext cx="1112986" cy="92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73" y="516586"/>
            <a:ext cx="154463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3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Un projet possible grâce au TEPOS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539552" y="1166843"/>
            <a:ext cx="799288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Reconnu par l’ADEME et la Région le 18 février </a:t>
            </a:r>
            <a:r>
              <a:rPr lang="fr-FR" dirty="0" smtClean="0">
                <a:sym typeface="Wingdings" panose="05000000000000000000" pitchFamily="2" charset="2"/>
              </a:rPr>
              <a:t>2015, le TEPOS a permis la signature du contrat de développement des ENR.</a:t>
            </a:r>
          </a:p>
          <a:p>
            <a:endParaRPr lang="fr-FR" dirty="0"/>
          </a:p>
          <a:p>
            <a:r>
              <a:rPr lang="fr-FR" dirty="0" smtClean="0"/>
              <a:t>Le projet TEPOS rempli donc parfaitement ses objectifs qui étaient de  </a:t>
            </a:r>
            <a:r>
              <a:rPr lang="fr-FR" dirty="0"/>
              <a:t>:</a:t>
            </a:r>
          </a:p>
          <a:p>
            <a:endParaRPr lang="fr-FR" dirty="0"/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Arial" pitchFamily="34" charset="0"/>
              <a:buChar char="•"/>
            </a:pPr>
            <a:r>
              <a:rPr lang="fr-FR" sz="2000" dirty="0"/>
              <a:t>P</a:t>
            </a:r>
            <a:r>
              <a:rPr lang="fr-FR" sz="2000" dirty="0" smtClean="0"/>
              <a:t>ositionner </a:t>
            </a:r>
            <a:r>
              <a:rPr lang="fr-FR" sz="2000" dirty="0"/>
              <a:t>Saint-Etienne Métropole comme territoire de pointe dans la transition énergétique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Arial" pitchFamily="34" charset="0"/>
              <a:buChar char="•"/>
            </a:pPr>
            <a:r>
              <a:rPr lang="fr-FR" sz="2000" dirty="0"/>
              <a:t>S</a:t>
            </a:r>
            <a:r>
              <a:rPr lang="fr-FR" sz="2000" dirty="0" smtClean="0"/>
              <a:t>aisir </a:t>
            </a:r>
            <a:r>
              <a:rPr lang="fr-FR" sz="2000" dirty="0"/>
              <a:t>l’opportunité offerte par l’économie verte au sein d’un territoire en reconversion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Arial" pitchFamily="34" charset="0"/>
              <a:buChar char="•"/>
            </a:pPr>
            <a:r>
              <a:rPr lang="fr-FR" sz="2000" dirty="0"/>
              <a:t>O</a:t>
            </a:r>
            <a:r>
              <a:rPr lang="fr-FR" sz="2000" dirty="0" smtClean="0"/>
              <a:t>btenir </a:t>
            </a:r>
            <a:r>
              <a:rPr lang="fr-FR" sz="2000" dirty="0"/>
              <a:t>en priorité les fonds régionaux, </a:t>
            </a:r>
            <a:r>
              <a:rPr lang="fr-FR" sz="2000" dirty="0" smtClean="0"/>
              <a:t>nationaux et européens </a:t>
            </a:r>
            <a:r>
              <a:rPr lang="fr-FR" sz="2000" dirty="0"/>
              <a:t>fléchés vers les territoires exemplaires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Arial" pitchFamily="34" charset="0"/>
              <a:buChar char="•"/>
            </a:pPr>
            <a:r>
              <a:rPr lang="fr-FR" sz="2000" dirty="0"/>
              <a:t>R</a:t>
            </a:r>
            <a:r>
              <a:rPr lang="fr-FR" sz="2000" dirty="0" smtClean="0"/>
              <a:t>éduire </a:t>
            </a:r>
            <a:r>
              <a:rPr lang="fr-FR" sz="2000" dirty="0"/>
              <a:t>notre empreinte écologique et notre dépendance </a:t>
            </a:r>
            <a:r>
              <a:rPr lang="fr-FR" sz="2000" dirty="0" smtClean="0"/>
              <a:t>énergétique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124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Organisation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FR" sz="2000" dirty="0"/>
          </a:p>
          <a:p>
            <a:pPr algn="just"/>
            <a:r>
              <a:rPr lang="fr-FR" sz="2000" dirty="0" smtClean="0"/>
              <a:t>2 ETP recrutés pour le pilotage, l’animation et le suivi du contrat :</a:t>
            </a:r>
            <a:endParaRPr lang="fr-FR" sz="2000" dirty="0"/>
          </a:p>
          <a:p>
            <a:pPr marL="0" indent="0" algn="just">
              <a:buNone/>
            </a:pPr>
            <a:endParaRPr lang="fr-FR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84976" cy="405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6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Répartition des projets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8313" y="981075"/>
            <a:ext cx="8435975" cy="2375917"/>
          </a:xfrm>
        </p:spPr>
        <p:txBody>
          <a:bodyPr/>
          <a:lstStyle/>
          <a:p>
            <a:pPr algn="just"/>
            <a:endParaRPr lang="fr-FR" sz="2000" dirty="0"/>
          </a:p>
          <a:p>
            <a:pPr algn="just"/>
            <a:r>
              <a:rPr lang="fr-FR" sz="2000" dirty="0" smtClean="0"/>
              <a:t>Bois énergie : 9 projets soit 117 TEP</a:t>
            </a:r>
          </a:p>
          <a:p>
            <a:pPr algn="just"/>
            <a:r>
              <a:rPr lang="fr-FR" sz="2000" dirty="0" smtClean="0"/>
              <a:t>Solaire thermique : 26 projets soit 321 m2</a:t>
            </a:r>
          </a:p>
          <a:p>
            <a:pPr algn="just"/>
            <a:r>
              <a:rPr lang="fr-FR" sz="2000" dirty="0" smtClean="0"/>
              <a:t>Géothermie : 6 projets soit 16,5 TEP</a:t>
            </a:r>
          </a:p>
          <a:p>
            <a:pPr algn="just"/>
            <a:r>
              <a:rPr lang="fr-FR" sz="2000" dirty="0" smtClean="0"/>
              <a:t>Récupération de chaleur : 11 projets soit 580 TEP</a:t>
            </a:r>
          </a:p>
          <a:p>
            <a:pPr algn="just"/>
            <a:r>
              <a:rPr lang="fr-FR" sz="2000" dirty="0" smtClean="0"/>
              <a:t>Réseaux de chaleur : 2 projets soit 94 TEP</a:t>
            </a:r>
            <a:endParaRPr lang="fr-FR" sz="2000" dirty="0"/>
          </a:p>
          <a:p>
            <a:pPr marL="0" indent="0" algn="just">
              <a:buNone/>
            </a:pPr>
            <a:endParaRPr lang="fr-FR" sz="2000" dirty="0"/>
          </a:p>
        </p:txBody>
      </p:sp>
      <p:pic>
        <p:nvPicPr>
          <p:cNvPr id="3" name="Graphiqu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432048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9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Objectifs généraux</a:t>
            </a:r>
            <a:endParaRPr lang="fr-FR" b="1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 bwMode="auto">
          <a:xfrm>
            <a:off x="456505" y="1124744"/>
            <a:ext cx="843597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FR" sz="2000" dirty="0" smtClean="0"/>
              <a:t>Assistance technique et soutien financier au développement de systèmes thermiques à </a:t>
            </a:r>
            <a:r>
              <a:rPr lang="fr-FR" sz="2000" dirty="0" err="1" smtClean="0"/>
              <a:t>EnR</a:t>
            </a:r>
            <a:r>
              <a:rPr lang="fr-FR" sz="2000" dirty="0" smtClean="0"/>
              <a:t> dont seuils &lt; Fond Chaleur</a:t>
            </a:r>
          </a:p>
          <a:p>
            <a:pPr marL="0" lvl="0" indent="0">
              <a:buNone/>
            </a:pPr>
            <a:endParaRPr lang="fr-FR" sz="2000" dirty="0" smtClean="0"/>
          </a:p>
          <a:p>
            <a:pPr lvl="0"/>
            <a:r>
              <a:rPr lang="fr-FR" sz="2000" dirty="0"/>
              <a:t>O</a:t>
            </a:r>
            <a:r>
              <a:rPr lang="fr-FR" sz="2000" dirty="0" smtClean="0"/>
              <a:t>bjectif </a:t>
            </a:r>
            <a:r>
              <a:rPr lang="fr-FR" sz="2000" dirty="0"/>
              <a:t>de performance et de qualité globale, de la phase de conception / dimensionnement jusqu’au suivi de la performance des installations, en passant par la phase de réalisation / travaux.</a:t>
            </a:r>
            <a:endParaRPr lang="fr-FR" sz="2000" dirty="0" smtClean="0"/>
          </a:p>
          <a:p>
            <a:pPr marL="0" lvl="0" indent="0">
              <a:buNone/>
            </a:pPr>
            <a:endParaRPr lang="fr-FR" sz="2000" dirty="0"/>
          </a:p>
          <a:p>
            <a:pPr lvl="0"/>
            <a:r>
              <a:rPr lang="fr-FR" sz="2000" dirty="0" smtClean="0"/>
              <a:t>Financement de:</a:t>
            </a:r>
            <a:endParaRPr lang="fr-FR" sz="2000" dirty="0"/>
          </a:p>
          <a:p>
            <a:pPr lvl="1"/>
            <a:r>
              <a:rPr lang="fr-FR" sz="1600" dirty="0" smtClean="0"/>
              <a:t>Etudes de faisabilité</a:t>
            </a:r>
            <a:endParaRPr lang="fr-FR" sz="1600" dirty="0"/>
          </a:p>
          <a:p>
            <a:pPr lvl="1"/>
            <a:r>
              <a:rPr lang="fr-FR" sz="1600" dirty="0" smtClean="0"/>
              <a:t>Investissement</a:t>
            </a:r>
          </a:p>
          <a:p>
            <a:pPr marL="457200" lvl="1" indent="0">
              <a:buNone/>
            </a:pPr>
            <a:endParaRPr lang="fr-FR" sz="1600" dirty="0"/>
          </a:p>
          <a:p>
            <a:r>
              <a:rPr lang="fr-FR" sz="2000" dirty="0" smtClean="0"/>
              <a:t>Dispositions financières:</a:t>
            </a:r>
          </a:p>
          <a:p>
            <a:pPr lvl="1"/>
            <a:r>
              <a:rPr lang="fr-FR" sz="1600" kern="0" dirty="0" smtClean="0"/>
              <a:t>Etudes : 70% du montant de l’étude</a:t>
            </a:r>
          </a:p>
          <a:p>
            <a:pPr lvl="1"/>
            <a:r>
              <a:rPr lang="fr-FR" sz="1600" kern="0" dirty="0" smtClean="0"/>
              <a:t>Investissement : Forfais en fonction du productible (TEP)</a:t>
            </a:r>
          </a:p>
          <a:p>
            <a:pPr lvl="2"/>
            <a:r>
              <a:rPr lang="fr-FR" sz="1400" kern="0" dirty="0" smtClean="0"/>
              <a:t>80% de la subvention à la réception de l’ouvrage</a:t>
            </a:r>
          </a:p>
          <a:p>
            <a:pPr lvl="2"/>
            <a:r>
              <a:rPr lang="fr-FR" sz="1400" kern="0" dirty="0" smtClean="0"/>
              <a:t>20 % après 1 an d’exploitation si respect des performances</a:t>
            </a:r>
          </a:p>
          <a:p>
            <a:endParaRPr lang="fr-FR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90733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Critères généraux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6505" y="1700809"/>
            <a:ext cx="8435975" cy="936104"/>
          </a:xfrm>
        </p:spPr>
        <p:txBody>
          <a:bodyPr/>
          <a:lstStyle/>
          <a:p>
            <a:pPr algn="just"/>
            <a:r>
              <a:rPr lang="fr-FR" sz="2000" dirty="0" smtClean="0"/>
              <a:t>Collectivités / entreprises / bailleurs sociaux</a:t>
            </a:r>
          </a:p>
          <a:p>
            <a:pPr algn="just"/>
            <a:r>
              <a:rPr lang="fr-FR" sz="2000" dirty="0" smtClean="0"/>
              <a:t>Sont exclus les services de l’état / les particuliers (crédits d’impôt)</a:t>
            </a:r>
          </a:p>
          <a:p>
            <a:pPr marL="0" indent="0" algn="just">
              <a:buNone/>
            </a:pPr>
            <a:endParaRPr lang="fr-FR" sz="2000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456505" y="908199"/>
            <a:ext cx="843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2400" b="1" kern="0" dirty="0" smtClean="0">
                <a:solidFill>
                  <a:schemeClr val="tx1"/>
                </a:solidFill>
              </a:rPr>
              <a:t>Public concerné</a:t>
            </a:r>
            <a:endParaRPr lang="fr-FR" sz="2400" b="1" kern="0" dirty="0">
              <a:solidFill>
                <a:schemeClr val="tx1"/>
              </a:solidFill>
            </a:endParaRP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 bwMode="auto">
          <a:xfrm>
            <a:off x="456505" y="3212976"/>
            <a:ext cx="843597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fr-FR" sz="2000" dirty="0"/>
              <a:t>B</a:t>
            </a:r>
            <a:r>
              <a:rPr lang="fr-FR" sz="2000" dirty="0" smtClean="0"/>
              <a:t>iomasse énergie</a:t>
            </a:r>
          </a:p>
          <a:p>
            <a:pPr algn="just"/>
            <a:r>
              <a:rPr lang="fr-FR" sz="2000" dirty="0"/>
              <a:t>S</a:t>
            </a:r>
            <a:r>
              <a:rPr lang="fr-FR" sz="2000" dirty="0" smtClean="0"/>
              <a:t>olaire thermique</a:t>
            </a:r>
          </a:p>
          <a:p>
            <a:pPr algn="just"/>
            <a:r>
              <a:rPr lang="fr-FR" sz="2000" dirty="0"/>
              <a:t>G</a:t>
            </a:r>
            <a:r>
              <a:rPr lang="fr-FR" sz="2000" dirty="0" smtClean="0"/>
              <a:t>éothermie avec Pompe à Chaleur</a:t>
            </a:r>
          </a:p>
          <a:p>
            <a:pPr algn="just"/>
            <a:r>
              <a:rPr lang="fr-FR" sz="2000" dirty="0" smtClean="0"/>
              <a:t>Récupération </a:t>
            </a:r>
            <a:r>
              <a:rPr lang="fr-FR" sz="2000" dirty="0"/>
              <a:t>de chaleur </a:t>
            </a:r>
            <a:r>
              <a:rPr lang="fr-FR" sz="2000" dirty="0" smtClean="0"/>
              <a:t>fatale</a:t>
            </a:r>
          </a:p>
          <a:p>
            <a:pPr algn="just"/>
            <a:r>
              <a:rPr lang="fr-FR" sz="2000" dirty="0" smtClean="0"/>
              <a:t>Valorisation </a:t>
            </a:r>
            <a:r>
              <a:rPr lang="fr-FR" sz="2000" dirty="0"/>
              <a:t>thermique du biogaz </a:t>
            </a:r>
            <a:r>
              <a:rPr lang="fr-FR" sz="2000" dirty="0" smtClean="0"/>
              <a:t>(au </a:t>
            </a:r>
            <a:r>
              <a:rPr lang="fr-FR" sz="2000" dirty="0"/>
              <a:t>cas par </a:t>
            </a:r>
            <a:r>
              <a:rPr lang="fr-FR" sz="2000" dirty="0" smtClean="0"/>
              <a:t>cas)</a:t>
            </a:r>
          </a:p>
          <a:p>
            <a:pPr algn="just"/>
            <a:r>
              <a:rPr lang="fr-FR" sz="2000" dirty="0" smtClean="0"/>
              <a:t>Les </a:t>
            </a:r>
            <a:r>
              <a:rPr lang="fr-FR" sz="2000" dirty="0"/>
              <a:t>réseaux de chaleur éventuellement </a:t>
            </a:r>
            <a:r>
              <a:rPr lang="fr-FR" sz="2000" dirty="0" smtClean="0"/>
              <a:t>associés </a:t>
            </a:r>
            <a:r>
              <a:rPr lang="fr-FR" sz="2000" dirty="0"/>
              <a:t>(création, extension, densification</a:t>
            </a:r>
            <a:r>
              <a:rPr lang="fr-FR" sz="2000" dirty="0" smtClean="0"/>
              <a:t>)</a:t>
            </a:r>
            <a:endParaRPr lang="fr-FR" sz="2000" kern="0" dirty="0" smtClean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56505" y="2420366"/>
            <a:ext cx="8435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669900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2400" b="1" kern="0" dirty="0">
                <a:solidFill>
                  <a:schemeClr val="tx1"/>
                </a:solidFill>
              </a:rPr>
              <a:t>O</a:t>
            </a:r>
            <a:r>
              <a:rPr lang="fr-FR" sz="2400" b="1" kern="0" dirty="0" smtClean="0">
                <a:solidFill>
                  <a:schemeClr val="tx1"/>
                </a:solidFill>
              </a:rPr>
              <a:t>pérations</a:t>
            </a:r>
            <a:endParaRPr lang="fr-FR" sz="24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PO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1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ème1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TEPOS</Template>
  <TotalTime>2724</TotalTime>
  <Words>846</Words>
  <Application>Microsoft Office PowerPoint</Application>
  <PresentationFormat>Affichage à l'écran (4:3)</PresentationFormat>
  <Paragraphs>137</Paragraphs>
  <Slides>18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TEPOS</vt:lpstr>
      <vt:lpstr>Thème1</vt:lpstr>
      <vt:lpstr>1_Thème1</vt:lpstr>
      <vt:lpstr>Image</vt:lpstr>
      <vt:lpstr>  Contrat de développement des EnR Thermiques  </vt:lpstr>
      <vt:lpstr>Présentation</vt:lpstr>
      <vt:lpstr>Présentation</vt:lpstr>
      <vt:lpstr>Périmètre</vt:lpstr>
      <vt:lpstr>Un projet possible grâce au TEPOS</vt:lpstr>
      <vt:lpstr>Organisation</vt:lpstr>
      <vt:lpstr>Répartition des projets</vt:lpstr>
      <vt:lpstr>Objectifs généraux</vt:lpstr>
      <vt:lpstr>Critères généraux</vt:lpstr>
      <vt:lpstr>Critères généraux</vt:lpstr>
      <vt:lpstr>Critères généraux</vt:lpstr>
      <vt:lpstr>Critères particuliers</vt:lpstr>
      <vt:lpstr>Critères particuliers</vt:lpstr>
      <vt:lpstr>Critères particuliers</vt:lpstr>
      <vt:lpstr>Critères particuliers</vt:lpstr>
      <vt:lpstr>Critères particuliers</vt:lpstr>
      <vt:lpstr>Critères particuliers</vt:lpstr>
      <vt:lpstr>  Vos questions ? Merci de votre attention</vt:lpstr>
    </vt:vector>
  </TitlesOfParts>
  <Company>SEM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BRAKEL Suzanne</dc:creator>
  <cp:lastModifiedBy>MALOT Romain</cp:lastModifiedBy>
  <cp:revision>258</cp:revision>
  <dcterms:created xsi:type="dcterms:W3CDTF">2015-07-16T08:29:10Z</dcterms:created>
  <dcterms:modified xsi:type="dcterms:W3CDTF">2017-11-24T13:54:55Z</dcterms:modified>
</cp:coreProperties>
</file>